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ink/ink7.xml" ContentType="application/inkml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259" r:id="rId3"/>
    <p:sldId id="284" r:id="rId4"/>
    <p:sldId id="359" r:id="rId5"/>
    <p:sldId id="361" r:id="rId6"/>
    <p:sldId id="306" r:id="rId7"/>
    <p:sldId id="344" r:id="rId8"/>
    <p:sldId id="353" r:id="rId9"/>
    <p:sldId id="345" r:id="rId10"/>
    <p:sldId id="354" r:id="rId11"/>
    <p:sldId id="346" r:id="rId12"/>
    <p:sldId id="355" r:id="rId13"/>
    <p:sldId id="362" r:id="rId14"/>
    <p:sldId id="347" r:id="rId15"/>
    <p:sldId id="310" r:id="rId16"/>
    <p:sldId id="357" r:id="rId17"/>
    <p:sldId id="356" r:id="rId18"/>
    <p:sldId id="285" r:id="rId19"/>
    <p:sldId id="263" r:id="rId20"/>
    <p:sldId id="352" r:id="rId21"/>
    <p:sldId id="309" r:id="rId22"/>
    <p:sldId id="311" r:id="rId23"/>
    <p:sldId id="366" r:id="rId24"/>
    <p:sldId id="363" r:id="rId25"/>
    <p:sldId id="313" r:id="rId26"/>
    <p:sldId id="314" r:id="rId27"/>
    <p:sldId id="348" r:id="rId28"/>
    <p:sldId id="312" r:id="rId29"/>
    <p:sldId id="365" r:id="rId30"/>
    <p:sldId id="364" r:id="rId31"/>
    <p:sldId id="350" r:id="rId32"/>
    <p:sldId id="315" r:id="rId33"/>
    <p:sldId id="316" r:id="rId34"/>
    <p:sldId id="341" r:id="rId35"/>
    <p:sldId id="351" r:id="rId36"/>
    <p:sldId id="342" r:id="rId37"/>
    <p:sldId id="349" r:id="rId38"/>
    <p:sldId id="343" r:id="rId39"/>
    <p:sldId id="288" r:id="rId40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367"/>
    <a:srgbClr val="1D4865"/>
    <a:srgbClr val="1D4971"/>
    <a:srgbClr val="51B3CD"/>
    <a:srgbClr val="83C2DB"/>
    <a:srgbClr val="2980B4"/>
    <a:srgbClr val="4287C6"/>
    <a:srgbClr val="278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91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6:35.8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24575,'1154'0'-1365,"-1138"0"-5461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6:38.4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24575,'1213'0'-1365,"-1197"0"-5461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6:40.5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24575,'114'0'0,"985"0"-1365,-1083 0-5461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7:02.6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1 100 24575,'189'-7'0,"196"-33"0,-373 38 0,123-18 0,-58 8 0,1 2 0,82 1 0,48 11-1365,-200-2-5461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7:06.40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24575,'32'1'0,"53"9"0,25 3 0,837 3-243,-714-16-879,-216 0-5704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7:09.7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24575,'938'0'-1365,"-921"0"-5461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9T13:17:18.5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8.png>
</file>

<file path=ppt/media/image19.jpe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9.png>
</file>

<file path=ppt/media/image3.jpeg>
</file>

<file path=ppt/media/image30.png>
</file>

<file path=ppt/media/image30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647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721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465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764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241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552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196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7894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4231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478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533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457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469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6221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6753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5390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90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605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117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251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743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3"/>
            <a:ext cx="7886700" cy="43588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0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2023/4/25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23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8.png"/><Relationship Id="rId4" Type="http://schemas.openxmlformats.org/officeDocument/2006/relationships/customXml" Target="../ink/ink1.xml"/><Relationship Id="rId9" Type="http://schemas.openxmlformats.org/officeDocument/2006/relationships/image" Target="../media/image20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29.png"/><Relationship Id="rId7" Type="http://schemas.openxmlformats.org/officeDocument/2006/relationships/image" Target="../media/image26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250.png"/><Relationship Id="rId4" Type="http://schemas.openxmlformats.org/officeDocument/2006/relationships/customXml" Target="../ink/ink4.xml"/><Relationship Id="rId9" Type="http://schemas.openxmlformats.org/officeDocument/2006/relationships/image" Target="../media/image270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00.png"/><Relationship Id="rId4" Type="http://schemas.openxmlformats.org/officeDocument/2006/relationships/customXml" Target="../ink/ink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87576" y="1582090"/>
            <a:ext cx="5340191" cy="71437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42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4200" b="1" dirty="0">
                <a:solidFill>
                  <a:srgbClr val="1B4367"/>
                </a:solidFill>
                <a:cs typeface="+mn-ea"/>
                <a:sym typeface="+mn-lt"/>
              </a:rPr>
              <a:t>文件信息隐藏</a:t>
            </a:r>
          </a:p>
        </p:txBody>
      </p:sp>
      <p:sp>
        <p:nvSpPr>
          <p:cNvPr id="3075" name="文本框 3074"/>
          <p:cNvSpPr txBox="1"/>
          <p:nvPr/>
        </p:nvSpPr>
        <p:spPr>
          <a:xfrm>
            <a:off x="3404878" y="3196479"/>
            <a:ext cx="3461808" cy="252730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lvl="0" eaLnBrk="0" hangingPunct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汇报人：穆禹宸     汇报时间：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2023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年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月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3458667" y="2626926"/>
            <a:ext cx="4355935" cy="30646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网络空间安全学院       专业：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信息安全、法学双学位班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99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075" grpId="0" bldLvl="0" animBg="1"/>
      <p:bldP spid="121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E9F2C37E-4E69-A7D7-B983-1279A717F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276" y="625044"/>
            <a:ext cx="6260123" cy="398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9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3567192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文件格式介绍（颜色表）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4E46EFD-5A05-EE55-0F40-7D7C69F4F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507" y="1202465"/>
            <a:ext cx="3888975" cy="287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03F15D28-D184-CF8E-36DF-7188ED658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77" y="1090251"/>
            <a:ext cx="8872986" cy="301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177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FACAE8AF-0D54-5D17-E2F8-3AF4F886E55B}"/>
              </a:ext>
            </a:extLst>
          </p:cNvPr>
          <p:cNvSpPr txBox="1"/>
          <p:nvPr/>
        </p:nvSpPr>
        <p:spPr>
          <a:xfrm>
            <a:off x="471267" y="1040050"/>
            <a:ext cx="784198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存储位图数据（由图像尺寸决定），每一个像素的信息在这里存储。在此部分记录着每点像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素对应的颜色号，其记录方式也随颜色模式而定，即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色图像每像素占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位（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8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位为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字节）；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色图像每像素占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位（半字节）；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256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色图像每像素占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8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位（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字节）；真彩色图像每像素占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位（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3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字节），所以整个数据区的大小也会随之变化，可得出如下计算公式：图像数据信息大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小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=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（图像宽度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LMRoman10-Regular-Identity-H"/>
              </a:rPr>
              <a:t>*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图像高度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LMRoman10-Regular-Identity-H"/>
              </a:rPr>
              <a:t>*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记录每个像素需要的位数）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/8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。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如果图像是单色、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色和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256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色，则紧跟着调色板的是位图数据，位图数据是指向调色板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的索引序号。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如果位图是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位、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位和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32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位色，则图像文件中不保留调色板，即不存在调色板，图像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的颜色直接在位图数据中给出。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位图像使用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字节保存颜色值，常见有两种格式：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位红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位绿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位蓝和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位红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位绿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位蓝，即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555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格式和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565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格式。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555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格式只使用了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15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位，最后一位保留，设为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0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。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位图像使用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3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字节保存颜色值，每一个字节代表一种颜色，按红、绿、蓝排列。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32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位图像使用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字节保存颜色值，每一个字节代表一种颜色，除了原来的红、绿、蓝，还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有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Alpha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通道，即透明色。 </a:t>
            </a:r>
            <a:endParaRPr lang="zh-CN" altLang="en-US" dirty="0"/>
          </a:p>
          <a:p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如果图像带有调色板，则位图数据可以根据需要选择压缩与不压缩，如果选择压缩，则根据 </a:t>
            </a:r>
            <a:endParaRPr lang="zh-CN" altLang="en-US" dirty="0"/>
          </a:p>
          <a:p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BMP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图像是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16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色或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256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色，采用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RLE4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或 </a:t>
            </a:r>
            <a:r>
              <a:rPr lang="en-US" altLang="zh-CN" sz="1400" dirty="0">
                <a:solidFill>
                  <a:srgbClr val="000000"/>
                </a:solidFill>
                <a:effectLst/>
                <a:latin typeface="LMRoman10-Regular-Identity-H"/>
              </a:rPr>
              <a:t>RLE8 </a:t>
            </a:r>
            <a:r>
              <a:rPr lang="zh-CN" altLang="en-US" sz="1400" dirty="0">
                <a:solidFill>
                  <a:srgbClr val="000000"/>
                </a:solidFill>
                <a:effectLst/>
                <a:latin typeface="NotoSerifCJKjp-Regular-Identity-H"/>
              </a:rPr>
              <a:t>压缩算法压缩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310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CC65CE7A-85C7-3A01-695E-C8DF12420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08" y="740688"/>
            <a:ext cx="6737253" cy="40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4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DC617770-EC62-9445-B4B4-A28936769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96" y="960833"/>
            <a:ext cx="5653555" cy="37395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F7C7B875-F0C3-23BC-02FC-E3A9974DA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79" y="1540412"/>
            <a:ext cx="7044991" cy="244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2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DF00B919-3FE9-513C-7357-81C7EA544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578" y="853568"/>
            <a:ext cx="3891059" cy="391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6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11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信息隐藏方法</a:t>
            </a: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3"/>
          <p:cNvSpPr>
            <a:spLocks noChangeArrowheads="1"/>
          </p:cNvSpPr>
          <p:nvPr/>
        </p:nvSpPr>
        <p:spPr bwMode="auto">
          <a:xfrm>
            <a:off x="443144" y="931944"/>
            <a:ext cx="4171241" cy="2402844"/>
          </a:xfrm>
          <a:prstGeom prst="rect">
            <a:avLst/>
          </a:prstGeom>
          <a:solidFill>
            <a:srgbClr val="1B4367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1004697" y="1395420"/>
            <a:ext cx="817880" cy="283845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en-US" altLang="zh-CN" b="1" dirty="0">
                <a:solidFill>
                  <a:schemeClr val="bg1"/>
                </a:solidFill>
                <a:cs typeface="+mn-ea"/>
                <a:sym typeface="+mn-lt"/>
              </a:rPr>
              <a:t>LSB</a:t>
            </a:r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方法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04696" y="1680611"/>
            <a:ext cx="3417595" cy="45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实验表明，图像像素的最低比特位对图像的视觉效果影响较小，因此可以在此处存储信息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16110" y="316509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方法一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LSB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</a:t>
            </a:r>
          </a:p>
        </p:txBody>
      </p:sp>
      <p:sp>
        <p:nvSpPr>
          <p:cNvPr id="106" name="TextBox 1210"/>
          <p:cNvSpPr/>
          <p:nvPr/>
        </p:nvSpPr>
        <p:spPr>
          <a:xfrm>
            <a:off x="5346990" y="1856991"/>
            <a:ext cx="492760" cy="283845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优点</a:t>
            </a:r>
          </a:p>
        </p:txBody>
      </p:sp>
      <p:sp>
        <p:nvSpPr>
          <p:cNvPr id="107" name="文本框 11"/>
          <p:cNvSpPr txBox="1"/>
          <p:nvPr/>
        </p:nvSpPr>
        <p:spPr>
          <a:xfrm>
            <a:off x="5346989" y="2142182"/>
            <a:ext cx="3106095" cy="45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第一，从伪装图像完全看不出秘密信息的存在</a:t>
            </a:r>
          </a:p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第二，实现简单</a:t>
            </a:r>
          </a:p>
        </p:txBody>
      </p:sp>
      <p:grpSp>
        <p:nvGrpSpPr>
          <p:cNvPr id="108" name="组合 107"/>
          <p:cNvGrpSpPr/>
          <p:nvPr/>
        </p:nvGrpSpPr>
        <p:grpSpPr>
          <a:xfrm>
            <a:off x="4908848" y="1843019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09" name="椭圆 10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111" name="TextBox 1210"/>
          <p:cNvSpPr/>
          <p:nvPr/>
        </p:nvSpPr>
        <p:spPr>
          <a:xfrm>
            <a:off x="5344562" y="3679857"/>
            <a:ext cx="492760" cy="283845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缺点</a:t>
            </a:r>
          </a:p>
        </p:txBody>
      </p:sp>
      <p:sp>
        <p:nvSpPr>
          <p:cNvPr id="112" name="文本框 11"/>
          <p:cNvSpPr txBox="1"/>
          <p:nvPr/>
        </p:nvSpPr>
        <p:spPr>
          <a:xfrm>
            <a:off x="5344561" y="3965048"/>
            <a:ext cx="3106095" cy="45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需要额外存储秘密信息长度的信息，否则，需要对载体图像和秘密信息的长度作出限制</a:t>
            </a:r>
          </a:p>
        </p:txBody>
      </p:sp>
      <p:grpSp>
        <p:nvGrpSpPr>
          <p:cNvPr id="113" name="组合 112"/>
          <p:cNvGrpSpPr/>
          <p:nvPr/>
        </p:nvGrpSpPr>
        <p:grpSpPr>
          <a:xfrm>
            <a:off x="4906420" y="3665885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14" name="椭圆 113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50"/>
                            </p:stCondLst>
                            <p:childTnLst>
                              <p:par>
                                <p:cTn id="2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5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350"/>
                            </p:stCondLst>
                            <p:childTnLst>
                              <p:par>
                                <p:cTn id="4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50"/>
                            </p:stCondLst>
                            <p:childTnLst>
                              <p:par>
                                <p:cTn id="5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850"/>
                            </p:stCondLst>
                            <p:childTnLst>
                              <p:par>
                                <p:cTn id="5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utoUpdateAnimBg="0"/>
      <p:bldP spid="25" grpId="0"/>
      <p:bldP spid="12" grpId="0"/>
      <p:bldP spid="16" grpId="0"/>
      <p:bldP spid="106" grpId="0"/>
      <p:bldP spid="107" grpId="0"/>
      <p:bldP spid="111" grpId="0"/>
      <p:bldP spid="1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45032" y="1377153"/>
            <a:ext cx="2214693" cy="390555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en-US" altLang="zh-CN" sz="1700" dirty="0">
                <a:solidFill>
                  <a:schemeClr val="bg1"/>
                </a:solidFill>
                <a:cs typeface="+mn-ea"/>
                <a:sym typeface="+mn-lt"/>
              </a:rPr>
              <a:t>BMP</a:t>
            </a:r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文件格式介绍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135755" y="1357339"/>
            <a:ext cx="478533" cy="393570"/>
            <a:chOff x="5640108" y="966369"/>
            <a:chExt cx="476097" cy="391567"/>
          </a:xfrm>
        </p:grpSpPr>
        <p:sp>
          <p:nvSpPr>
            <p:cNvPr id="25" name="椭圆 2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866491" y="2012712"/>
            <a:ext cx="2147298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4400" b="1" spc="-225" dirty="0">
                <a:solidFill>
                  <a:srgbClr val="1B4367"/>
                </a:solidFill>
                <a:cs typeface="+mn-ea"/>
                <a:sym typeface="+mn-lt"/>
              </a:rPr>
              <a:t>目 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66491" y="2643910"/>
            <a:ext cx="2113154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400" b="1" dirty="0">
                <a:solidFill>
                  <a:srgbClr val="1B4367"/>
                </a:solidFill>
                <a:cs typeface="+mn-ea"/>
                <a:sym typeface="+mn-lt"/>
              </a:rPr>
              <a:t>CONTENTS</a:t>
            </a:r>
          </a:p>
        </p:txBody>
      </p:sp>
      <p:sp>
        <p:nvSpPr>
          <p:cNvPr id="79" name="文本框 10"/>
          <p:cNvSpPr txBox="1"/>
          <p:nvPr/>
        </p:nvSpPr>
        <p:spPr>
          <a:xfrm>
            <a:off x="5645032" y="3419307"/>
            <a:ext cx="2214693" cy="390555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信息隐藏方法</a:t>
            </a:r>
          </a:p>
        </p:txBody>
      </p:sp>
      <p:grpSp>
        <p:nvGrpSpPr>
          <p:cNvPr id="80" name="组合 79"/>
          <p:cNvGrpSpPr/>
          <p:nvPr/>
        </p:nvGrpSpPr>
        <p:grpSpPr>
          <a:xfrm>
            <a:off x="5135755" y="3399493"/>
            <a:ext cx="478533" cy="393570"/>
            <a:chOff x="5640108" y="966369"/>
            <a:chExt cx="476097" cy="391567"/>
          </a:xfrm>
        </p:grpSpPr>
        <p:sp>
          <p:nvSpPr>
            <p:cNvPr id="81" name="椭圆 80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2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sp>
        <p:nvSpPr>
          <p:cNvPr id="4" name="燕尾形 3"/>
          <p:cNvSpPr/>
          <p:nvPr/>
        </p:nvSpPr>
        <p:spPr>
          <a:xfrm>
            <a:off x="4284324" y="2183489"/>
            <a:ext cx="256853" cy="448435"/>
          </a:xfrm>
          <a:prstGeom prst="chevron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33" grpId="0"/>
      <p:bldP spid="3" grpId="0"/>
      <p:bldP spid="79" grpId="0" bldLvl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实验代码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F91F707-26AF-A8D2-05BE-5171D2B86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05" y="860701"/>
            <a:ext cx="3124471" cy="15088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E18A3AC-C052-2F0C-B823-F5AAF3018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05" y="2661224"/>
            <a:ext cx="3521044" cy="204327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23B22EB-F14B-04D3-BDF5-31A6F3423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060" y="1154307"/>
            <a:ext cx="4130398" cy="28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883887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伪装图像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sp>
        <p:nvSpPr>
          <p:cNvPr id="29" name="矩形 28"/>
          <p:cNvSpPr/>
          <p:nvPr/>
        </p:nvSpPr>
        <p:spPr>
          <a:xfrm>
            <a:off x="5680644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提取出的水印图像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10" y="1162685"/>
            <a:ext cx="2861310" cy="2996565"/>
          </a:xfrm>
          <a:prstGeom prst="rect">
            <a:avLst/>
          </a:prstGeom>
        </p:spPr>
      </p:pic>
      <p:pic>
        <p:nvPicPr>
          <p:cNvPr id="5" name="图片 4" descr="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210" y="1162685"/>
            <a:ext cx="2886075" cy="302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  <p:bldP spid="29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280" y="316230"/>
            <a:ext cx="3648075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方法二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将秘密信息隐藏至文件尾部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2348865" y="1354455"/>
            <a:ext cx="4277360" cy="53530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载体</a:t>
            </a:r>
            <a:r>
              <a:rPr lang="en-US" altLang="zh-CN"/>
              <a:t>bmp</a:t>
            </a:r>
            <a:r>
              <a:rPr lang="zh-CN" altLang="en-US"/>
              <a:t>文件的头部</a:t>
            </a:r>
          </a:p>
        </p:txBody>
      </p:sp>
      <p:sp>
        <p:nvSpPr>
          <p:cNvPr id="6" name="矩形 5"/>
          <p:cNvSpPr/>
          <p:nvPr/>
        </p:nvSpPr>
        <p:spPr>
          <a:xfrm>
            <a:off x="2348865" y="1889760"/>
            <a:ext cx="4277360" cy="142875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载体</a:t>
            </a:r>
            <a:r>
              <a:rPr lang="en-US" altLang="zh-CN"/>
              <a:t>bmp</a:t>
            </a:r>
            <a:r>
              <a:rPr lang="zh-CN" altLang="en-US"/>
              <a:t>文件的图像数据区</a:t>
            </a:r>
          </a:p>
        </p:txBody>
      </p:sp>
      <p:sp>
        <p:nvSpPr>
          <p:cNvPr id="7" name="矩形 6"/>
          <p:cNvSpPr/>
          <p:nvPr/>
        </p:nvSpPr>
        <p:spPr>
          <a:xfrm>
            <a:off x="2348865" y="3317875"/>
            <a:ext cx="4277360" cy="112014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秘密信息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479811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文件格式介绍（</a:t>
            </a:r>
            <a:r>
              <a:rPr lang="zh-CN" alt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图像描述信息块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）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0261DA4-4CAF-9465-8872-DE1D62BD2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86" y="861306"/>
            <a:ext cx="7336302" cy="409139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542F40A-0838-B153-B1F6-998DB7AC0B73}"/>
              </a:ext>
            </a:extLst>
          </p:cNvPr>
          <p:cNvSpPr/>
          <p:nvPr/>
        </p:nvSpPr>
        <p:spPr>
          <a:xfrm>
            <a:off x="709386" y="3305907"/>
            <a:ext cx="5761752" cy="49236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280" y="316230"/>
            <a:ext cx="3648075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方法二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将秘密信息隐藏至文件尾部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B6A9B97A-36CC-06EC-943B-AF263D92B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27" y="759655"/>
            <a:ext cx="3404380" cy="418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20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883887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伪装图像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sp>
        <p:nvSpPr>
          <p:cNvPr id="29" name="矩形 28"/>
          <p:cNvSpPr/>
          <p:nvPr/>
        </p:nvSpPr>
        <p:spPr>
          <a:xfrm>
            <a:off x="5680644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提取出的水印图像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10" y="1162685"/>
            <a:ext cx="2861310" cy="2996565"/>
          </a:xfrm>
          <a:prstGeom prst="rect">
            <a:avLst/>
          </a:prstGeom>
        </p:spPr>
      </p:pic>
      <p:pic>
        <p:nvPicPr>
          <p:cNvPr id="5" name="图片 4" descr="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210" y="1162685"/>
            <a:ext cx="2886075" cy="302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  <p:bldP spid="29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实验代码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42880CE4-56D4-59F1-FEF8-1C6FB69FB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30" y="675485"/>
            <a:ext cx="3345845" cy="43429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E140B86-8407-84C4-1E53-5A34B88251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590378"/>
            <a:ext cx="3566469" cy="39627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94890" y="4709160"/>
            <a:ext cx="4152265" cy="281305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对比伪装图像与载体图像、水印图像的文件信息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A5115B67-BFBF-F6B3-5154-BD473D398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34" y="755870"/>
            <a:ext cx="7301132" cy="38367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E1056C83-208F-BDCC-6AF0-6B90B93E3418}"/>
                  </a:ext>
                </a:extLst>
              </p14:cNvPr>
              <p14:cNvContentPartPr/>
              <p14:nvPr/>
            </p14:nvContentPartPr>
            <p14:xfrm>
              <a:off x="1406326" y="2848625"/>
              <a:ext cx="421920" cy="36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E1056C83-208F-BDCC-6AF0-6B90B93E341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7686" y="2839985"/>
                <a:ext cx="4395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210D71F0-F1A3-BE43-CBC2-E0720DB58962}"/>
                  </a:ext>
                </a:extLst>
              </p14:cNvPr>
              <p14:cNvContentPartPr/>
              <p14:nvPr/>
            </p14:nvContentPartPr>
            <p14:xfrm>
              <a:off x="3790966" y="2960945"/>
              <a:ext cx="442800" cy="36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210D71F0-F1A3-BE43-CBC2-E0720DB589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2326" y="2952305"/>
                <a:ext cx="460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6348265B-079C-68EC-1095-DC1DE3F24A5A}"/>
                  </a:ext>
                </a:extLst>
              </p14:cNvPr>
              <p14:cNvContentPartPr/>
              <p14:nvPr/>
            </p14:nvContentPartPr>
            <p14:xfrm>
              <a:off x="6126286" y="2897945"/>
              <a:ext cx="442800" cy="3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6348265B-079C-68EC-1095-DC1DE3F24A5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17286" y="2888945"/>
                <a:ext cx="46044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141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280" y="316230"/>
            <a:ext cx="5419725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方法三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将秘密信息隐藏至文件头部与图像数据区之间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2348865" y="1354455"/>
            <a:ext cx="4277360" cy="53530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载体</a:t>
            </a:r>
            <a:r>
              <a:rPr lang="en-US" altLang="zh-CN"/>
              <a:t>bmp</a:t>
            </a:r>
            <a:r>
              <a:rPr lang="zh-CN" altLang="en-US"/>
              <a:t>文件的头部</a:t>
            </a:r>
          </a:p>
        </p:txBody>
      </p:sp>
      <p:sp>
        <p:nvSpPr>
          <p:cNvPr id="6" name="矩形 5"/>
          <p:cNvSpPr/>
          <p:nvPr/>
        </p:nvSpPr>
        <p:spPr>
          <a:xfrm>
            <a:off x="2348865" y="1889760"/>
            <a:ext cx="4277360" cy="8343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秘密信息</a:t>
            </a:r>
          </a:p>
        </p:txBody>
      </p:sp>
      <p:sp>
        <p:nvSpPr>
          <p:cNvPr id="7" name="矩形 6"/>
          <p:cNvSpPr/>
          <p:nvPr/>
        </p:nvSpPr>
        <p:spPr>
          <a:xfrm>
            <a:off x="2348865" y="2724785"/>
            <a:ext cx="4277360" cy="171323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>
                <a:sym typeface="+mn-ea"/>
              </a:rPr>
              <a:t>载体</a:t>
            </a:r>
            <a:r>
              <a:rPr lang="en-US" altLang="zh-CN">
                <a:sym typeface="+mn-ea"/>
              </a:rPr>
              <a:t>bmp</a:t>
            </a:r>
            <a:r>
              <a:rPr lang="zh-CN" altLang="en-US">
                <a:sym typeface="+mn-ea"/>
              </a:rPr>
              <a:t>文件的图像数据区</a:t>
            </a:r>
            <a:endParaRPr lang="zh-CN" alt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468557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文件格式介绍（</a:t>
            </a:r>
            <a:r>
              <a:rPr lang="zh-CN" alt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文件头信息块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）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344B2FD2-6C21-5176-03CE-DD932AE96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838" y="822961"/>
            <a:ext cx="5578323" cy="394735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93FA90C-ADB3-DB98-06D7-364EFB38A555}"/>
              </a:ext>
            </a:extLst>
          </p:cNvPr>
          <p:cNvSpPr/>
          <p:nvPr/>
        </p:nvSpPr>
        <p:spPr>
          <a:xfrm>
            <a:off x="1782838" y="4213274"/>
            <a:ext cx="5145500" cy="49236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45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483768" y="2709756"/>
            <a:ext cx="4171762" cy="5911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34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sp>
        <p:nvSpPr>
          <p:cNvPr id="95" name="文本框 11"/>
          <p:cNvSpPr txBox="1"/>
          <p:nvPr/>
        </p:nvSpPr>
        <p:spPr>
          <a:xfrm>
            <a:off x="3713476" y="1575042"/>
            <a:ext cx="1732894" cy="81573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PART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9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280" y="316230"/>
            <a:ext cx="5419725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方法三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将秘密信息隐藏至文件头部与图像数据区之间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0B14F98E-3580-049F-2666-3291C2B7E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92" y="767356"/>
            <a:ext cx="3372517" cy="65348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1BC8CEA-ECD2-7A61-B550-F4C0B7E90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910" y="657417"/>
            <a:ext cx="4283612" cy="392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6091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实验代码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D5280FD-3DC8-7649-6611-89F28CDE7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54" y="767840"/>
            <a:ext cx="2570772" cy="7591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BBD1B5-18D3-20BF-7651-A6988787F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54" y="1673522"/>
            <a:ext cx="2736985" cy="33388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9BB11F5-E109-0B5E-1DCA-5060A217B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5363" y="206010"/>
            <a:ext cx="3748599" cy="477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883887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伪装图像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sp>
        <p:nvSpPr>
          <p:cNvPr id="29" name="矩形 28"/>
          <p:cNvSpPr/>
          <p:nvPr/>
        </p:nvSpPr>
        <p:spPr>
          <a:xfrm>
            <a:off x="5680644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提取出的水印图像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10" y="1162685"/>
            <a:ext cx="2861310" cy="2996565"/>
          </a:xfrm>
          <a:prstGeom prst="rect">
            <a:avLst/>
          </a:prstGeom>
        </p:spPr>
      </p:pic>
      <p:pic>
        <p:nvPicPr>
          <p:cNvPr id="5" name="图片 4" descr="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210" y="1162685"/>
            <a:ext cx="2886075" cy="302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  <p:bldP spid="29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94890" y="4709160"/>
            <a:ext cx="4152265" cy="281305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对比伪装图像与载体图像、水印图像的文件信息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C691925C-4FD4-E07D-D05D-83427F53FF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67" y="699587"/>
            <a:ext cx="7575452" cy="394933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8F96E672-A633-BB6E-0549-256F8C718880}"/>
                  </a:ext>
                </a:extLst>
              </p14:cNvPr>
              <p14:cNvContentPartPr/>
              <p14:nvPr/>
            </p14:nvContentPartPr>
            <p14:xfrm>
              <a:off x="1476886" y="2855105"/>
              <a:ext cx="451440" cy="360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8F96E672-A633-BB6E-0549-256F8C71888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8246" y="2846105"/>
                <a:ext cx="4690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682B5E10-34E2-4C9C-8B1F-3B2EB9F992B0}"/>
                  </a:ext>
                </a:extLst>
              </p14:cNvPr>
              <p14:cNvContentPartPr/>
              <p14:nvPr/>
            </p14:nvContentPartPr>
            <p14:xfrm>
              <a:off x="3790966" y="2968145"/>
              <a:ext cx="513000" cy="1476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682B5E10-34E2-4C9C-8B1F-3B2EB9F992B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2326" y="2959145"/>
                <a:ext cx="53064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8E7A8E4A-694D-8523-960A-983C774C80D6}"/>
                  </a:ext>
                </a:extLst>
              </p14:cNvPr>
              <p14:cNvContentPartPr/>
              <p14:nvPr/>
            </p14:nvContentPartPr>
            <p14:xfrm>
              <a:off x="6351646" y="2954105"/>
              <a:ext cx="344160" cy="36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8E7A8E4A-694D-8523-960A-983C774C80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2646" y="2945105"/>
                <a:ext cx="36180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280" y="316230"/>
            <a:ext cx="5419725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方法四</a:t>
            </a:r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   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将秘密信息隐藏至保留字段中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2348865" y="1560195"/>
            <a:ext cx="4277360" cy="53530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载体</a:t>
            </a:r>
            <a:r>
              <a:rPr lang="en-US" altLang="zh-CN"/>
              <a:t>bmp</a:t>
            </a:r>
            <a:r>
              <a:rPr lang="zh-CN" altLang="en-US"/>
              <a:t>文件的头部</a:t>
            </a:r>
          </a:p>
        </p:txBody>
      </p:sp>
      <p:sp>
        <p:nvSpPr>
          <p:cNvPr id="7" name="矩形 6"/>
          <p:cNvSpPr/>
          <p:nvPr/>
        </p:nvSpPr>
        <p:spPr>
          <a:xfrm>
            <a:off x="2348865" y="2095500"/>
            <a:ext cx="4277360" cy="171323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zh-CN" altLang="en-US" sz="900"/>
              <a:t>// 文件信息头结构体</a:t>
            </a:r>
          </a:p>
          <a:p>
            <a:pPr algn="l"/>
            <a:r>
              <a:rPr lang="zh-CN" altLang="en-US" sz="900"/>
              <a:t>typedef struct tagBITMAPFILEHEADER</a:t>
            </a:r>
          </a:p>
          <a:p>
            <a:pPr algn="l"/>
            <a:r>
              <a:rPr lang="zh-CN" altLang="en-US" sz="900"/>
              <a:t>{</a:t>
            </a:r>
          </a:p>
          <a:p>
            <a:pPr algn="l"/>
            <a:r>
              <a:rPr lang="zh-CN" altLang="en-US" sz="900"/>
              <a:t>    unsigned short bfType;</a:t>
            </a:r>
          </a:p>
          <a:p>
            <a:pPr algn="l"/>
            <a:r>
              <a:rPr lang="zh-CN" altLang="en-US" sz="900"/>
              <a:t>    // 19778，必须是BM字符串，对应的十六进制为0x4d42,十进制为19778，否则不是bmp格式文件</a:t>
            </a:r>
          </a:p>
          <a:p>
            <a:pPr algn="l"/>
            <a:r>
              <a:rPr lang="zh-CN" altLang="en-US" sz="900"/>
              <a:t>    unsigned int   bfSize;        // 文件大小 以字节为单位(2-5字节)</a:t>
            </a:r>
          </a:p>
          <a:p>
            <a:pPr algn="l"/>
            <a:r>
              <a:rPr lang="zh-CN" altLang="en-US" sz="900"/>
              <a:t>    </a:t>
            </a:r>
            <a:r>
              <a:rPr lang="zh-CN" altLang="en-US" sz="900">
                <a:solidFill>
                  <a:srgbClr val="FF0000"/>
                </a:solidFill>
              </a:rPr>
              <a:t>unsigned short bfReserved1;   // 保留，必须设置为0 (6-7字节)</a:t>
            </a:r>
          </a:p>
          <a:p>
            <a:pPr algn="l"/>
            <a:r>
              <a:rPr lang="zh-CN" altLang="en-US" sz="900">
                <a:solidFill>
                  <a:srgbClr val="FF0000"/>
                </a:solidFill>
              </a:rPr>
              <a:t>    unsigned short bfReserved2;   // 保留，必须设置为0 (8-9字节)</a:t>
            </a:r>
            <a:endParaRPr lang="zh-CN" altLang="en-US" sz="900"/>
          </a:p>
          <a:p>
            <a:pPr algn="l"/>
            <a:r>
              <a:rPr lang="zh-CN" altLang="en-US" sz="900"/>
              <a:t>    unsigned int   bfOffBits;     // 从文件头到像素数据的偏移  (10-13字节)</a:t>
            </a:r>
          </a:p>
          <a:p>
            <a:pPr algn="l"/>
            <a:r>
              <a:rPr lang="zh-CN" altLang="en-US" sz="900"/>
              <a:t>} BITMAPFILEHEADER;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实验代码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702A591-13E4-0BB4-0188-67106FBD5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5" y="738553"/>
            <a:ext cx="3549887" cy="41868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C42EEC-C222-4F14-49C3-124BE0D73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303" y="946233"/>
            <a:ext cx="3505504" cy="257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0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883887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伪装图像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sp>
        <p:nvSpPr>
          <p:cNvPr id="29" name="矩形 28"/>
          <p:cNvSpPr/>
          <p:nvPr/>
        </p:nvSpPr>
        <p:spPr>
          <a:xfrm>
            <a:off x="5680644" y="4441182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提取出的秘密信息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610" y="1162685"/>
            <a:ext cx="2861310" cy="299656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D64182D-E108-C832-BAFF-14333809AF7A}"/>
                  </a:ext>
                </a:extLst>
              </p14:cNvPr>
              <p14:cNvContentPartPr/>
              <p14:nvPr/>
            </p14:nvContentPartPr>
            <p14:xfrm>
              <a:off x="5795446" y="2700665"/>
              <a:ext cx="360" cy="3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D64182D-E108-C832-BAFF-14333809AF7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86806" y="2692025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图片 5">
            <a:extLst>
              <a:ext uri="{FF2B5EF4-FFF2-40B4-BE49-F238E27FC236}">
                <a16:creationId xmlns:a16="http://schemas.microsoft.com/office/drawing/2014/main" id="{7E84D529-9C03-FFBA-FCF1-95E65BFDE5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36" y="2157574"/>
            <a:ext cx="3619814" cy="13488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  <p:bldP spid="29" grpId="0" bldLvl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294890" y="4709160"/>
            <a:ext cx="4152265" cy="281305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对比伪装图像与载体图像的文件信息</a:t>
            </a: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实验结果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344EC79E-3FD4-CA11-88E1-EE4FE08D5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018" y="309785"/>
            <a:ext cx="5827717" cy="405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0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49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2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6110" y="316509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小结</a:t>
            </a:r>
          </a:p>
        </p:txBody>
      </p:sp>
      <p:sp>
        <p:nvSpPr>
          <p:cNvPr id="106" name="TextBox 1210"/>
          <p:cNvSpPr/>
          <p:nvPr/>
        </p:nvSpPr>
        <p:spPr>
          <a:xfrm>
            <a:off x="1950195" y="1745866"/>
            <a:ext cx="492760" cy="283845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优点</a:t>
            </a:r>
          </a:p>
        </p:txBody>
      </p:sp>
      <p:sp>
        <p:nvSpPr>
          <p:cNvPr id="107" name="文本框 11"/>
          <p:cNvSpPr txBox="1"/>
          <p:nvPr/>
        </p:nvSpPr>
        <p:spPr>
          <a:xfrm>
            <a:off x="1950194" y="2031057"/>
            <a:ext cx="3106095" cy="82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第一，思路简单，实现简单</a:t>
            </a:r>
          </a:p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第二，可以实现多种隐藏方式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第三，不仅仅局限于图片和数字，还可以隐藏更多信息，比如音频。</a:t>
            </a:r>
          </a:p>
        </p:txBody>
      </p:sp>
      <p:grpSp>
        <p:nvGrpSpPr>
          <p:cNvPr id="108" name="组合 107"/>
          <p:cNvGrpSpPr/>
          <p:nvPr/>
        </p:nvGrpSpPr>
        <p:grpSpPr>
          <a:xfrm>
            <a:off x="1512053" y="1731894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09" name="椭圆 10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111" name="TextBox 1210"/>
          <p:cNvSpPr/>
          <p:nvPr/>
        </p:nvSpPr>
        <p:spPr>
          <a:xfrm>
            <a:off x="5313447" y="1739932"/>
            <a:ext cx="492760" cy="283845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缺点</a:t>
            </a:r>
          </a:p>
        </p:txBody>
      </p:sp>
      <p:sp>
        <p:nvSpPr>
          <p:cNvPr id="112" name="文本框 11"/>
          <p:cNvSpPr txBox="1"/>
          <p:nvPr/>
        </p:nvSpPr>
        <p:spPr>
          <a:xfrm>
            <a:off x="5313446" y="2025123"/>
            <a:ext cx="3106095" cy="1205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第一，鲁棒性差，将伪装图像另存为新的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bmp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图像后，可能被重新覆盖为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第二，容易被发现：比如，如果隐藏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，最多只能隐藏四个字节的信息，若要隐藏较大的秘密信息，就需要多张载体图像；而如果隐藏图片，则会造成大小的明显变化，容易被人发现。</a:t>
            </a:r>
          </a:p>
        </p:txBody>
      </p:sp>
      <p:grpSp>
        <p:nvGrpSpPr>
          <p:cNvPr id="113" name="组合 112"/>
          <p:cNvGrpSpPr/>
          <p:nvPr/>
        </p:nvGrpSpPr>
        <p:grpSpPr>
          <a:xfrm>
            <a:off x="4875305" y="1725960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14" name="椭圆 113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50"/>
                            </p:stCondLst>
                            <p:childTnLst>
                              <p:par>
                                <p:cTn id="3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5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06" grpId="0"/>
      <p:bldP spid="107" grpId="0"/>
      <p:bldP spid="111" grpId="0"/>
      <p:bldP spid="11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374137" y="1884748"/>
            <a:ext cx="4272439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en-US" altLang="zh-CN" sz="6600" b="1" dirty="0">
                <a:solidFill>
                  <a:srgbClr val="1B4367"/>
                </a:solidFill>
                <a:cs typeface="+mn-ea"/>
                <a:sym typeface="+mn-lt"/>
              </a:rPr>
              <a:t>THANKS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480466" y="2787026"/>
            <a:ext cx="2059781" cy="5302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zh-CN" altLang="en-US" sz="3000" dirty="0">
                <a:solidFill>
                  <a:srgbClr val="1B4367"/>
                </a:solidFill>
                <a:cs typeface="+mn-ea"/>
                <a:sym typeface="+mn-lt"/>
              </a:rPr>
              <a:t>感谢聆听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60"/>
          <p:cNvSpPr txBox="1"/>
          <p:nvPr/>
        </p:nvSpPr>
        <p:spPr>
          <a:xfrm>
            <a:off x="527540" y="952649"/>
            <a:ext cx="7626392" cy="2562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BMP </a:t>
            </a:r>
            <a:r>
              <a:rPr lang="zh-CN" altLang="en-US" dirty="0"/>
              <a:t>文件是一种位图文件格式，全称为 </a:t>
            </a:r>
            <a:r>
              <a:rPr lang="en-US" altLang="zh-CN" dirty="0"/>
              <a:t>Bitmap</a:t>
            </a:r>
            <a:r>
              <a:rPr lang="zh-CN" altLang="en-US" dirty="0"/>
              <a:t>，它是 </a:t>
            </a:r>
            <a:r>
              <a:rPr lang="en-US" altLang="zh-CN" dirty="0"/>
              <a:t>Windows </a:t>
            </a:r>
            <a:r>
              <a:rPr lang="zh-CN" altLang="en-US" dirty="0"/>
              <a:t>操作系统中的标准图像文 件格式之一。</a:t>
            </a:r>
            <a:r>
              <a:rPr lang="en-US" altLang="zh-CN" dirty="0"/>
              <a:t>BMP </a:t>
            </a:r>
            <a:r>
              <a:rPr lang="zh-CN" altLang="en-US" dirty="0"/>
              <a:t>文件可以被多种 </a:t>
            </a:r>
            <a:r>
              <a:rPr lang="en-US" altLang="zh-CN" dirty="0"/>
              <a:t>Windows </a:t>
            </a:r>
            <a:r>
              <a:rPr lang="zh-CN" altLang="en-US" dirty="0"/>
              <a:t>应用程序所支持，因此在 </a:t>
            </a:r>
            <a:r>
              <a:rPr lang="en-US" altLang="zh-CN" dirty="0"/>
              <a:t>Windows </a:t>
            </a:r>
            <a:r>
              <a:rPr lang="zh-CN" altLang="en-US" dirty="0"/>
              <a:t>系统中使用非常广泛。</a:t>
            </a:r>
            <a:r>
              <a:rPr lang="en-US" altLang="zh-CN" dirty="0"/>
              <a:t>BMP </a:t>
            </a:r>
            <a:r>
              <a:rPr lang="zh-CN" altLang="en-US" dirty="0"/>
              <a:t>文件的特点是包含的图像信息较丰富，几乎不进行压缩，因此图像质量非常高，可以保留图像的细节和色彩。但是，由于不进行压缩，</a:t>
            </a:r>
            <a:r>
              <a:rPr lang="en-US" altLang="zh-CN" dirty="0"/>
              <a:t>BMP </a:t>
            </a:r>
            <a:r>
              <a:rPr lang="zh-CN" altLang="en-US" dirty="0"/>
              <a:t>文件的文件体积较大，占用磁盘空间过大，不适合在网络上传输。此外，</a:t>
            </a:r>
            <a:r>
              <a:rPr lang="en-US" altLang="zh-CN" dirty="0"/>
              <a:t>BMP </a:t>
            </a:r>
            <a:r>
              <a:rPr lang="zh-CN" altLang="en-US" dirty="0"/>
              <a:t>文件也不支持透明度等高级特性，因此在某些情况下可能不太适合使用。总的来说，</a:t>
            </a:r>
            <a:r>
              <a:rPr lang="en-US" altLang="zh-CN" dirty="0"/>
              <a:t>BMP </a:t>
            </a:r>
            <a:r>
              <a:rPr lang="zh-CN" altLang="en-US" dirty="0"/>
              <a:t>文件是一种非常实用的图像文件格式，可以保证图像质量，但需要注意文件体积的问题。 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04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99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ldLvl="0" animBg="1"/>
      <p:bldP spid="1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7C724306-B929-A822-DA47-88365ABDC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48" y="945537"/>
            <a:ext cx="7459015" cy="354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45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2422182" y="1526763"/>
            <a:ext cx="2254385" cy="939044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412492" y="2256976"/>
            <a:ext cx="2264075" cy="20775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2480547" y="2554409"/>
            <a:ext cx="2270601" cy="432782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2480547" y="2554409"/>
            <a:ext cx="2196020" cy="1162996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4542858" y="1319013"/>
            <a:ext cx="422319" cy="446276"/>
            <a:chOff x="6368440" y="1774897"/>
            <a:chExt cx="563092" cy="595035"/>
          </a:xfrm>
          <a:solidFill>
            <a:srgbClr val="1B4367"/>
          </a:solidFill>
        </p:grpSpPr>
        <p:sp>
          <p:nvSpPr>
            <p:cNvPr id="33" name="椭圆 32"/>
            <p:cNvSpPr/>
            <p:nvPr/>
          </p:nvSpPr>
          <p:spPr>
            <a:xfrm>
              <a:off x="6368440" y="1774898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378447" y="1774897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4987291" y="1262138"/>
            <a:ext cx="3110369" cy="452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文件头信息块（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0~13B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，共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14B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）</a:t>
            </a:r>
          </a:p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存储文件类型，文件大小等信息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542858" y="2049228"/>
            <a:ext cx="422319" cy="446276"/>
            <a:chOff x="6368440" y="2745273"/>
            <a:chExt cx="563092" cy="595035"/>
          </a:xfrm>
          <a:solidFill>
            <a:srgbClr val="1B4367"/>
          </a:solidFill>
        </p:grpSpPr>
        <p:sp>
          <p:nvSpPr>
            <p:cNvPr id="34" name="椭圆 33"/>
            <p:cNvSpPr/>
            <p:nvPr/>
          </p:nvSpPr>
          <p:spPr>
            <a:xfrm>
              <a:off x="6368440" y="2745274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4"/>
            <p:cNvSpPr txBox="1"/>
            <p:nvPr/>
          </p:nvSpPr>
          <p:spPr>
            <a:xfrm>
              <a:off x="6378447" y="2745273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60"/>
          <p:cNvSpPr txBox="1"/>
          <p:nvPr/>
        </p:nvSpPr>
        <p:spPr>
          <a:xfrm>
            <a:off x="4987291" y="1992352"/>
            <a:ext cx="3110369" cy="452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图像描述信息块（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14~53B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，共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40B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）</a:t>
            </a:r>
          </a:p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存储图像的尺寸，颜色索引，位平面数等信息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4542858" y="2779442"/>
            <a:ext cx="422319" cy="446276"/>
            <a:chOff x="6280888" y="3790231"/>
            <a:chExt cx="563092" cy="595035"/>
          </a:xfrm>
          <a:solidFill>
            <a:srgbClr val="1B4367"/>
          </a:solidFill>
        </p:grpSpPr>
        <p:sp>
          <p:nvSpPr>
            <p:cNvPr id="39" name="椭圆 38"/>
            <p:cNvSpPr/>
            <p:nvPr/>
          </p:nvSpPr>
          <p:spPr>
            <a:xfrm>
              <a:off x="6280888" y="3790232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0" name="文本框 34"/>
            <p:cNvSpPr txBox="1"/>
            <p:nvPr/>
          </p:nvSpPr>
          <p:spPr>
            <a:xfrm>
              <a:off x="6290895" y="3790231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文本框 60"/>
          <p:cNvSpPr txBox="1"/>
          <p:nvPr/>
        </p:nvSpPr>
        <p:spPr>
          <a:xfrm>
            <a:off x="4987291" y="2722566"/>
            <a:ext cx="3110369" cy="452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颜色表</a:t>
            </a:r>
          </a:p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描述各个颜色的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RGB</a:t>
            </a: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值，可以没有此信息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542858" y="3509655"/>
            <a:ext cx="422319" cy="446276"/>
            <a:chOff x="6280888" y="4763849"/>
            <a:chExt cx="563092" cy="595035"/>
          </a:xfrm>
          <a:solidFill>
            <a:srgbClr val="1B4367"/>
          </a:solidFill>
        </p:grpSpPr>
        <p:sp>
          <p:nvSpPr>
            <p:cNvPr id="42" name="椭圆 41"/>
            <p:cNvSpPr/>
            <p:nvPr/>
          </p:nvSpPr>
          <p:spPr>
            <a:xfrm>
              <a:off x="6280888" y="4763850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34"/>
            <p:cNvSpPr txBox="1"/>
            <p:nvPr/>
          </p:nvSpPr>
          <p:spPr>
            <a:xfrm>
              <a:off x="6290895" y="4763849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" name="文本框 60"/>
          <p:cNvSpPr txBox="1"/>
          <p:nvPr/>
        </p:nvSpPr>
        <p:spPr>
          <a:xfrm>
            <a:off x="4987291" y="3452780"/>
            <a:ext cx="3110369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图像数据区</a:t>
            </a:r>
          </a:p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存储位图数据 （由图像尺寸决定），每一个像素的信息在这里存储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1542505" y="1815422"/>
            <a:ext cx="1477981" cy="1477975"/>
            <a:chOff x="2056673" y="2524327"/>
            <a:chExt cx="1970641" cy="1970633"/>
          </a:xfrm>
          <a:solidFill>
            <a:srgbClr val="1B4367"/>
          </a:solidFill>
        </p:grpSpPr>
        <p:sp>
          <p:nvSpPr>
            <p:cNvPr id="47" name="椭圆 46"/>
            <p:cNvSpPr/>
            <p:nvPr/>
          </p:nvSpPr>
          <p:spPr>
            <a:xfrm>
              <a:off x="2056673" y="2524327"/>
              <a:ext cx="1970641" cy="1970633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15"/>
            <p:cNvSpPr txBox="1"/>
            <p:nvPr/>
          </p:nvSpPr>
          <p:spPr>
            <a:xfrm>
              <a:off x="2456300" y="3000154"/>
              <a:ext cx="1171786" cy="106510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00" b="1" dirty="0">
                  <a:solidFill>
                    <a:schemeClr val="bg1"/>
                  </a:solidFill>
                  <a:cs typeface="+mn-ea"/>
                  <a:sym typeface="+mn-lt"/>
                </a:rPr>
                <a:t>BMP</a:t>
              </a:r>
              <a:r>
                <a:rPr lang="zh-CN" altLang="en-US" sz="2300" b="1" dirty="0">
                  <a:solidFill>
                    <a:schemeClr val="bg1"/>
                  </a:solidFill>
                  <a:cs typeface="+mn-ea"/>
                  <a:sym typeface="+mn-lt"/>
                </a:rPr>
                <a:t>文件</a:t>
              </a:r>
            </a:p>
          </p:txBody>
        </p:sp>
      </p:grpSp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99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99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399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99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899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99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99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899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399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899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899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399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899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ldLvl="0" animBg="1"/>
      <p:bldP spid="38" grpId="0" bldLvl="0" animBg="1"/>
      <p:bldP spid="41" grpId="0" bldLvl="0" animBg="1"/>
      <p:bldP spid="44" grpId="0" bldLvl="0" animBg="1"/>
      <p:bldP spid="1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468557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文件格式介绍（</a:t>
            </a:r>
            <a:r>
              <a:rPr lang="zh-CN" alt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文件头信息块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）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344B2FD2-6C21-5176-03CE-DD932AE96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838" y="822961"/>
            <a:ext cx="5578323" cy="394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09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2261711" cy="3295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FD23852C-6B43-88D5-AF58-4B80C2635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73" y="991774"/>
            <a:ext cx="8077651" cy="308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99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文本框 15"/>
          <p:cNvSpPr txBox="1"/>
          <p:nvPr/>
        </p:nvSpPr>
        <p:spPr>
          <a:xfrm>
            <a:off x="709386" y="309785"/>
            <a:ext cx="479811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1700" b="1" dirty="0">
                <a:solidFill>
                  <a:srgbClr val="1B4367"/>
                </a:solidFill>
                <a:cs typeface="+mn-ea"/>
                <a:sym typeface="+mn-lt"/>
              </a:rPr>
              <a:t>BMP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文件格式介绍（</a:t>
            </a:r>
            <a:r>
              <a:rPr lang="zh-CN" altLang="en-US" sz="18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图像描述信息块</a:t>
            </a:r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）</a:t>
            </a: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0261DA4-4CAF-9465-8872-DE1D62BD2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86" y="861306"/>
            <a:ext cx="7336302" cy="409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4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1252</Words>
  <Application>Microsoft Office PowerPoint</Application>
  <PresentationFormat>全屏显示(16:9)</PresentationFormat>
  <Paragraphs>166</Paragraphs>
  <Slides>39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LMRoman10-Regular-Identity-H</vt:lpstr>
      <vt:lpstr>NotoSerifCJKjp-Regular-Identity-H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穆 禹宸</cp:lastModifiedBy>
  <cp:revision>73</cp:revision>
  <dcterms:created xsi:type="dcterms:W3CDTF">2016-05-20T12:59:00Z</dcterms:created>
  <dcterms:modified xsi:type="dcterms:W3CDTF">2023-04-25T06:00:31Z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0749110FA8E74CFD88EC1FB93AE8115A</vt:lpwstr>
  </property>
</Properties>
</file>

<file path=docProps/thumbnail.jpeg>
</file>